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3" r:id="rId5"/>
    <p:sldId id="294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725" y="5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5/7/2025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hyperlink" Target="https://pmc.ncbi.nlm.nih.gov/articles/PMC10201401/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nitekemt.com/blog/the-vital-role-of-eap-in-sports/" TargetMode="External"/><Relationship Id="rId5" Type="http://schemas.openxmlformats.org/officeDocument/2006/relationships/hyperlink" Target="https://www.scribd.com/doc/74318958/Datasheet-Arduino-Uno" TargetMode="External"/><Relationship Id="rId4" Type="http://schemas.openxmlformats.org/officeDocument/2006/relationships/hyperlink" Target="https://www.electronicoscaldas.com/datasheet/MG996R_Tower-Pro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6854891" y="1715881"/>
            <a:ext cx="3203509" cy="342623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548603" y="356548"/>
            <a:ext cx="7828061" cy="2502171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ATHLELUNG</a:t>
            </a: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PSIT HACKATHON 2025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726" y="1309846"/>
            <a:ext cx="6902738" cy="4686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ID- N/A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Student Innovation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Theme- Fitness &amp; Sports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Hardware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ID- SPH_126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Name- GL!TCH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DDAC6C-660C-DBD4-ED61-D9954FAFB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1403" y="4206823"/>
            <a:ext cx="1056928" cy="10260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89505F1-6391-C715-1D15-791A116D16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3911" y="117476"/>
            <a:ext cx="2179881" cy="145268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I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ATHLELUNG</a:t>
            </a:r>
            <a:endParaRPr lang="en-US" sz="3200" b="1" dirty="0">
              <a:latin typeface="Times New Roman" panose="02020603050405020304" pitchFamily="18" charset="0"/>
              <a:ea typeface="ＭＳ Ｐゴシック" pitchFamily="1" charset="-128"/>
              <a:cs typeface="Times New Roman" panose="02020603050405020304" pitchFamily="18" charset="0"/>
            </a:endParaRP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725864" y="1395246"/>
            <a:ext cx="10429934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3200" dirty="0"/>
              <a:t>Our solution is a low-cost, portable ventilator system, designed to provide immediate respiratory support to athletes during emergencies such as breathlessness or collapses on the field; it uses a knob to adjust air delivery based on need, offering a unique, compact, and field-ready alternative to traditional ventilators, making it ideal for deployment at sports events, fitness centers, and training grounds where immediate medical equipment is often unavailable.</a:t>
            </a:r>
            <a:endParaRPr lang="en-US" sz="32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GL!TCH</a:t>
            </a:r>
          </a:p>
        </p:txBody>
      </p:sp>
      <p:pic>
        <p:nvPicPr>
          <p:cNvPr id="11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AD3970-AE09-520F-DD60-21CC33DB5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007" y="136522"/>
            <a:ext cx="2246575" cy="133263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91299" y="1384578"/>
            <a:ext cx="10891101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800" b="1" dirty="0"/>
              <a:t>Hardware Used -</a:t>
            </a:r>
            <a:r>
              <a:rPr lang="en-IN" sz="2800" dirty="0"/>
              <a:t> Arduino Uno, Servo motor(MG996R), Ambu bag, Potentiometer, Breadboard, Wires, LCD display, I2C Module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800" b="1" dirty="0">
                <a:latin typeface="+mj-lt"/>
                <a:cs typeface="Arial" pitchFamily="34" charset="0"/>
              </a:rPr>
              <a:t>Working prototype -</a:t>
            </a:r>
            <a:endParaRPr lang="en-US" sz="2800" b="1" dirty="0">
              <a:latin typeface="+mj-lt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GL!TCH</a:t>
            </a:r>
          </a:p>
        </p:txBody>
      </p:sp>
      <p:pic>
        <p:nvPicPr>
          <p:cNvPr id="2" name="final video">
            <a:hlinkClick r:id="" action="ppaction://media"/>
            <a:extLst>
              <a:ext uri="{FF2B5EF4-FFF2-40B4-BE49-F238E27FC236}">
                <a16:creationId xmlns:a16="http://schemas.microsoft.com/office/drawing/2014/main" id="{BF5DC29E-A053-8110-4995-AA03209D39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6006" y="2747914"/>
            <a:ext cx="7067288" cy="35493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80B5F8-9DF9-0814-6555-A0B6FE34BD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51045" y="89391"/>
            <a:ext cx="2246575" cy="12951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1828800"/>
            <a:ext cx="10972800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b="1" dirty="0"/>
              <a:t>Feasibility</a:t>
            </a:r>
            <a:r>
              <a:rPr lang="en-US" sz="2000" dirty="0"/>
              <a:t>: The system is feasible using affordable components like Arduino, servo motors, and Ambu bags, with a low-cost and portable design ensuring easy deployment in emergencies. Its modular setup allows for easy scalability across different sports environments.</a:t>
            </a: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lang="en-US" sz="2000" dirty="0"/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b="1" dirty="0"/>
              <a:t>Challenges and Risks</a:t>
            </a:r>
            <a:r>
              <a:rPr lang="en-US" sz="2000" dirty="0"/>
              <a:t>: Power reliability, servo motor performance under stress, quick user adoption, regulatory approvals.</a:t>
            </a: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lang="en-US" sz="2000" dirty="0"/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b="1" dirty="0"/>
              <a:t>Strategies for Overcoming</a:t>
            </a:r>
            <a:r>
              <a:rPr lang="en-US" sz="2000" dirty="0"/>
              <a:t>: Use high-quality batteries, conduct extensive testing under varied conditions for reliability, provide clear user instructions, engage with regulatory bodies early, and design the system for easy maintenance with durable, field-tested components.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GL!TCH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E65E43-1C69-8800-9C0A-6088412BEF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608" y="136522"/>
            <a:ext cx="2340878" cy="138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1071514" y="1950402"/>
            <a:ext cx="9385300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000" b="1" dirty="0"/>
              <a:t>Potential Impact</a:t>
            </a:r>
            <a:r>
              <a:rPr lang="en-US" sz="2000" dirty="0"/>
              <a:t>: The solution provides immediate respiratory support for athletes in emergencies, improving safety and reducing risks during sports activities.</a:t>
            </a:r>
          </a:p>
          <a:p>
            <a:pPr algn="just">
              <a:buNone/>
            </a:pPr>
            <a:r>
              <a:rPr lang="en-US" sz="2000" b="1" dirty="0"/>
              <a:t>Benefits</a:t>
            </a:r>
            <a:r>
              <a:rPr lang="en-US" sz="2000" dirty="0"/>
              <a:t>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dirty="0"/>
              <a:t>       Social</a:t>
            </a:r>
            <a:r>
              <a:rPr lang="en-US" sz="2000" dirty="0"/>
              <a:t>: Enhances athlete safety, promoting health and well-being in sports   </a:t>
            </a:r>
          </a:p>
          <a:p>
            <a:pPr algn="just"/>
            <a:r>
              <a:rPr lang="en-US" sz="2000" dirty="0"/>
              <a:t>         environments, especially for those in lower-income areas.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b="1" dirty="0"/>
              <a:t>       Economic</a:t>
            </a:r>
            <a:r>
              <a:rPr lang="en-US" sz="2000" dirty="0"/>
              <a:t>: Affordable, making it accessible to a wide range of sports facilities and</a:t>
            </a:r>
          </a:p>
          <a:p>
            <a:pPr algn="just"/>
            <a:r>
              <a:rPr lang="en-US" sz="2000" dirty="0"/>
              <a:t>         organizations, reducing the financial strain on smaller or underfunded groups.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b="1" dirty="0"/>
              <a:t>   Environmental</a:t>
            </a:r>
            <a:r>
              <a:rPr lang="en-US" sz="2000" dirty="0"/>
              <a:t>: Compact and battery-powered, reducing the environmental  </a:t>
            </a: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000" dirty="0"/>
              <a:t>         footprint compared to traditional, larger medical devices.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b="1" dirty="0"/>
              <a:t>   Health &amp; Safety</a:t>
            </a:r>
            <a:r>
              <a:rPr lang="en-US" sz="2000" dirty="0"/>
              <a:t>: Ensures quick and reliable respiratory assistance, reducing </a:t>
            </a: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000" dirty="0"/>
              <a:t>         recovery time and preventing severe health complications in emergency situations.</a:t>
            </a:r>
            <a:endParaRPr lang="en-US" sz="20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GL!TCH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010C5E-989E-F053-505B-1B0C9CFD3B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3910" y="153266"/>
            <a:ext cx="2246575" cy="136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1296801" y="1661051"/>
            <a:ext cx="9385300" cy="5170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marR="0" lvl="0" indent="-4572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u="sng" dirty="0"/>
              <a:t>Ambu Bag in Emergency Settings (NCBI)</a:t>
            </a:r>
            <a:r>
              <a:rPr lang="en-US" sz="2400" dirty="0"/>
              <a:t>:-</a:t>
            </a:r>
          </a:p>
          <a:p>
            <a:pPr marR="0" lvl="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  <a:hlinkClick r:id="rId3"/>
              </a:rPr>
              <a:t>https://pmc.ncbi.nlm.nih.gov/articles/PMC10201401/</a:t>
            </a:r>
            <a:endParaRPr lang="en-IN" sz="2400" dirty="0"/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400" dirty="0"/>
              <a:t>  </a:t>
            </a:r>
            <a:r>
              <a:rPr lang="en-IN" sz="2400" u="sng" dirty="0"/>
              <a:t>MG996R Servo Motor</a:t>
            </a:r>
            <a:r>
              <a:rPr lang="en-IN" sz="2400" dirty="0"/>
              <a:t>:-</a:t>
            </a:r>
          </a:p>
          <a:p>
            <a:pPr marR="0" lvl="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IN" sz="1600" dirty="0"/>
              <a:t>          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https://www.electronicoscaldas.com/datasheet/MG996R_Tower-Pro.pdf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400" dirty="0">
                <a:latin typeface="+mj-lt"/>
              </a:rPr>
              <a:t>  </a:t>
            </a:r>
            <a:r>
              <a:rPr lang="en-IN" sz="2400" u="sng" dirty="0">
                <a:latin typeface="+mj-lt"/>
              </a:rPr>
              <a:t>Arduino</a:t>
            </a:r>
            <a:r>
              <a:rPr lang="en-IN" sz="2400" u="sng" dirty="0">
                <a:latin typeface="+mj-lt"/>
                <a:cs typeface="Arial" panose="020B0604020202020204" pitchFamily="34" charset="0"/>
              </a:rPr>
              <a:t> Uno Datasheet</a:t>
            </a:r>
            <a:r>
              <a:rPr lang="en-IN" sz="2400" dirty="0">
                <a:latin typeface="+mj-lt"/>
                <a:cs typeface="Arial" panose="020B0604020202020204" pitchFamily="34" charset="0"/>
              </a:rPr>
              <a:t>:-</a:t>
            </a:r>
          </a:p>
          <a:p>
            <a:pPr marR="0" lvl="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https://www.scribd.com/doc/74318958/Datasheet-Arduino-Uno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latin typeface="+mj-lt"/>
              </a:rPr>
              <a:t>  </a:t>
            </a:r>
            <a:r>
              <a:rPr lang="en-US" sz="2400" u="sng" dirty="0">
                <a:latin typeface="+mj-lt"/>
              </a:rPr>
              <a:t>Emergency Action Plans (EAPs) in Athletic Settings</a:t>
            </a:r>
            <a:r>
              <a:rPr lang="en-US" sz="2400" dirty="0">
                <a:latin typeface="+mj-lt"/>
              </a:rPr>
              <a:t>:-</a:t>
            </a:r>
          </a:p>
          <a:p>
            <a:pPr marR="0" lvl="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IN" sz="1600" dirty="0">
                <a:latin typeface="+mj-lt"/>
                <a:cs typeface="Arial" panose="020B0604020202020204" pitchFamily="34" charset="0"/>
              </a:rPr>
              <a:t>         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https://www.unitekemt.com/blog/the-vital-role-of-eap-in-sports/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lang="en-IN" sz="1600" dirty="0"/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GL!TCH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FD8686-FFD2-5237-20F0-D6A30FA3C6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3911" y="153750"/>
            <a:ext cx="2199513" cy="129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7735</TotalTime>
  <Words>516</Words>
  <Application>Microsoft Office PowerPoint</Application>
  <PresentationFormat>Widescreen</PresentationFormat>
  <Paragraphs>63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ＭＳ Ｐゴシック</vt:lpstr>
      <vt:lpstr>Arial</vt:lpstr>
      <vt:lpstr>Calibri</vt:lpstr>
      <vt:lpstr>Garamond</vt:lpstr>
      <vt:lpstr>Times New Roman</vt:lpstr>
      <vt:lpstr>TradeGothic</vt:lpstr>
      <vt:lpstr>Office Theme</vt:lpstr>
      <vt:lpstr>SMART PSIT HACKATHON 2025</vt:lpstr>
      <vt:lpstr> ATHLELUNG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hardik jaiswal</cp:lastModifiedBy>
  <cp:revision>151</cp:revision>
  <dcterms:created xsi:type="dcterms:W3CDTF">2013-12-12T18:46:50Z</dcterms:created>
  <dcterms:modified xsi:type="dcterms:W3CDTF">2025-05-07T08:33:54Z</dcterms:modified>
  <cp:category/>
</cp:coreProperties>
</file>

<file path=docProps/thumbnail.jpeg>
</file>